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9" r:id="rId4"/>
    <p:sldId id="261" r:id="rId5"/>
    <p:sldId id="262" r:id="rId6"/>
    <p:sldId id="264" r:id="rId7"/>
    <p:sldId id="258" r:id="rId8"/>
    <p:sldId id="257" r:id="rId9"/>
    <p:sldId id="260" r:id="rId10"/>
    <p:sldId id="266" r:id="rId11"/>
    <p:sldId id="263" r:id="rId12"/>
    <p:sldId id="265" r:id="rId13"/>
    <p:sldId id="270" r:id="rId14"/>
    <p:sldId id="269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ера Леоненкова" initials="ВЛ" lastIdx="4" clrIdx="0">
    <p:extLst>
      <p:ext uri="{19B8F6BF-5375-455C-9EA6-DF929625EA0E}">
        <p15:presenceInfo xmlns:p15="http://schemas.microsoft.com/office/powerpoint/2012/main" userId="50ac181410957f9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1111"/>
    <a:srgbClr val="750B22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A84B5F-12AC-4171-AAE7-79AE3050E1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AA69ADC-C1C7-4531-8D01-59E3E62CE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C327C0-2D35-4F70-93B7-F280E6E79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DAF7415-09A4-4BE3-8D05-1C337366F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D87AE1-FB97-4682-A7B1-41E93BF4F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6962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391C21-EE85-4E21-88DC-F499FDF3F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7A38D14-F1E4-4638-82DC-A471A9220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8616F86-532D-47D2-AF22-FEC316081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58E124-55B6-460A-ABC9-F82005B52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0D0D48C-6817-4308-BA0D-E1345E7D3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41867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5CA0057-29EB-472F-AFF1-B484D17DEE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0DF77EC-8B49-415E-8D6E-38AC86515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35BE88-E18D-48B6-A52D-EA29CE7E2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68F6B9-0A2E-4CCD-855F-84CE939EB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25E07AA-E8D3-4A3E-A819-19146997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7164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118631-467D-4F20-8B85-36CBB4E5E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5E64A81-D3E7-44A4-B145-F31E81F7F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C3901C8-B48A-4EA6-89D3-50B6B04BB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3297937-D3FA-470D-8A7D-D03576885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0BECE7-0B40-4533-9F23-BE795AE5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60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5503F8-0102-409C-952A-381DE5590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49DB077-66E0-46E7-9AA1-2A17EF287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33AE8-1058-45D5-AFC5-43BE053A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B1B377-67D0-445E-B105-E51908869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4F2D4A-2D19-4DB7-8600-D5A4DFA38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8726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4E53C8-9B68-4561-B3E4-C5EC4F718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2C0320-FCCE-4D92-9312-3AF6DC0A0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E4FB2AE-B1FB-4AEC-BDA9-1F0EDB906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7776EA-8835-43F5-8290-928502D6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BC7CF6-5B93-4388-A251-BE5B4BFCD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5F0EF7-05EA-442B-92DC-230AA302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989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4DCEE-62F1-4A56-8F40-D3D1BBA5A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846E67C-C285-4B7D-8346-CC571B751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530545-7E88-4F97-9E58-5E16C39862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946F683-E678-405D-A03B-13D805E49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2E54F4F-D3BC-440A-94AF-1E97E3906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7855195-9B11-4766-9182-C697E60E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26107C7-ECED-4766-9164-58E675E7F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1158FA1-71BE-41AF-AD7B-C00FF62F6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8101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85BACF-EDD6-4146-A96D-BB2A3DA8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3CB256A-3D84-4103-9F72-EB2D19159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C2D314BE-3075-4919-95BC-B7C942D42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00854E4-7F81-4488-B957-C5E0F6BBB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612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EE26478-71A5-46C1-A4FA-E7E548550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3F6D1DF-39BC-47BE-B9AE-D159BCDCF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E8DC184-6C2C-4CD6-AFA1-0EE6F3645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0636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FB9DA1-4A70-420F-B278-7758942AC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7148C2-0864-4BD3-B1DF-C502A4B70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0D5D22-9B6B-436F-B2B9-91925D816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561C379-31F7-4D7E-AFBA-1B6F3F057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FE5007C-BA71-4554-9546-A70A8AA1F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5565B73-74C6-45FE-8CC5-C23B99FC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403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EF9729-AFF7-45CC-9D6B-A6FAD9029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7469A21-E9DB-4549-A625-A40C3028B0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380A564-C872-4125-A555-6D6DB38EF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951929C-108C-4A10-A80E-FBB0731D6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0B3DDA0-FC3F-4563-B922-942A1AF8F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351EBBB-BD86-47E8-ADFC-DA0DA68D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32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6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6271F-F851-4C15-BF0C-AAE10519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C0BC43B-0FFC-4FF8-A4E8-7C8D97676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F3587B6-3AB0-4C3E-897D-BC33D9BD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CF53D4-0D4B-449F-8029-48705B3BF206}" type="datetimeFigureOut">
              <a:rPr lang="ru-RU" smtClean="0"/>
              <a:t>02.06.2020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A5B24A-F38F-4536-85F5-312D691BB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6AA6DBA-B681-41C2-AC3E-A7AA87F2B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DD63C-D63A-41A9-A4D6-59438FADFFC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2288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web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berforum.ru/" TargetMode="External"/><Relationship Id="rId2" Type="http://schemas.openxmlformats.org/officeDocument/2006/relationships/hyperlink" Target="https://stackoverflow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leafletjs.com/" TargetMode="External"/><Relationship Id="rId4" Type="http://schemas.openxmlformats.org/officeDocument/2006/relationships/hyperlink" Target="https://developers.google.com/kml?hl=ru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flet/Leaflet" TargetMode="External"/><Relationship Id="rId2" Type="http://schemas.openxmlformats.org/officeDocument/2006/relationships/hyperlink" Target="https://learn.javascript.ru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streetmap.org/#map=5/58.136/99.44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C92C44-2030-4E64-B82C-71C1EC89E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1873" y="2092307"/>
            <a:ext cx="9144000" cy="2387600"/>
          </a:xfrm>
        </p:spPr>
        <p:txBody>
          <a:bodyPr>
            <a:normAutofit/>
          </a:bodyPr>
          <a:lstStyle/>
          <a:p>
            <a:r>
              <a:rPr lang="ru-RU" sz="4000" b="1" dirty="0"/>
              <a:t>Визуализация </a:t>
            </a:r>
            <a:r>
              <a:rPr lang="ru-RU" sz="4000" b="1" dirty="0">
                <a:ea typeface="Cambria Math" panose="02040503050406030204" pitchFamily="18" charset="0"/>
              </a:rPr>
              <a:t>географических</a:t>
            </a:r>
            <a:r>
              <a:rPr lang="ru-RU" sz="4000" b="1" dirty="0"/>
              <a:t> объектов на материале лингвистических корпусов (по текстам и метаданным)</a:t>
            </a:r>
            <a:endParaRPr lang="ru-RU" sz="4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F5C261C-28C2-4532-B9AC-563AD36821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2255" y="5712690"/>
            <a:ext cx="5929746" cy="1145310"/>
          </a:xfrm>
        </p:spPr>
        <p:txBody>
          <a:bodyPr>
            <a:noAutofit/>
          </a:bodyPr>
          <a:lstStyle/>
          <a:p>
            <a:pPr marL="803275" indent="-803275" algn="l">
              <a:lnSpc>
                <a:spcPct val="100000"/>
              </a:lnSpc>
              <a:spcBef>
                <a:spcPts val="0"/>
              </a:spcBef>
              <a:tabLst>
                <a:tab pos="2152650" algn="l"/>
              </a:tabLst>
            </a:pPr>
            <a:r>
              <a:rPr lang="ru-RU" sz="1600" b="1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Заказчик: </a:t>
            </a:r>
            <a:r>
              <a:rPr lang="ru-RU" sz="16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к.ф.н.</a:t>
            </a:r>
            <a:r>
              <a:rPr lang="ru-RU" sz="1600" b="1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</a:t>
            </a:r>
            <a:r>
              <a:rPr lang="ru-RU" sz="16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Александр Владимирович Архипов, доцент кафедры теоретической и прикладной лингвистики МГУ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ru-RU" sz="1600" b="1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Исполнители: </a:t>
            </a:r>
            <a:r>
              <a:rPr lang="ru-RU" sz="16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Леоненкова Виктория, Потапова Дарья, 10.4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ru-RU" sz="16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Москва 2020</a:t>
            </a:r>
          </a:p>
        </p:txBody>
      </p:sp>
    </p:spTree>
    <p:extLst>
      <p:ext uri="{BB962C8B-B14F-4D97-AF65-F5344CB8AC3E}">
        <p14:creationId xmlns:p14="http://schemas.microsoft.com/office/powerpoint/2010/main" val="30555957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Обзор аналогов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5152" y="1803019"/>
            <a:ext cx="10515600" cy="4730624"/>
          </a:xfrm>
        </p:spPr>
        <p:txBody>
          <a:bodyPr numCol="2">
            <a:normAutofit/>
          </a:bodyPr>
          <a:lstStyle/>
          <a:p>
            <a:pPr>
              <a:buFont typeface="Calibri Light" panose="020F0302020204030204" pitchFamily="34" charset="0"/>
              <a:buChar char="⁺"/>
            </a:pPr>
            <a:endParaRPr lang="ru-RU" dirty="0">
              <a:latin typeface="+mj-lt"/>
              <a:ea typeface="Gadugi" panose="020B0502040204020203" pitchFamily="34" charset="0"/>
              <a:cs typeface="Microsoft New Tai Lue" panose="020B0502040204020203" pitchFamily="34" charset="0"/>
            </a:endParaRPr>
          </a:p>
          <a:p>
            <a:pPr>
              <a:buFont typeface="Calibri Light" panose="020F0302020204030204" pitchFamily="34" charset="0"/>
              <a:buChar char="⁺"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Связано с языками</a:t>
            </a:r>
          </a:p>
          <a:p>
            <a:pPr>
              <a:buFont typeface="Calibri Light" panose="020F0302020204030204" pitchFamily="34" charset="0"/>
              <a:buChar char="⁺"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Есть фильтрация</a:t>
            </a:r>
          </a:p>
          <a:p>
            <a:pPr>
              <a:buFont typeface="Calibri Light" panose="020F0302020204030204" pitchFamily="34" charset="0"/>
              <a:buChar char="⁺"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Есть отображение информации при наведении курсором на точку</a:t>
            </a:r>
          </a:p>
          <a:p>
            <a:pPr>
              <a:buFont typeface="Calibri Light" panose="020F0302020204030204" pitchFamily="34" charset="0"/>
              <a:buChar char="⁻"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Нет связи между точками</a:t>
            </a:r>
          </a:p>
          <a:p>
            <a:pPr>
              <a:buFont typeface="Calibri Light" panose="020F0302020204030204" pitchFamily="34" charset="0"/>
              <a:buChar char="⁻"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Построено не на основе лингвистических корпусов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029" y="2289677"/>
            <a:ext cx="4317873" cy="37573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5152" y="1635066"/>
            <a:ext cx="722595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UNESCO Atlas of the World's</a:t>
            </a:r>
            <a:r>
              <a:rPr lang="ru-RU" sz="2800" b="1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</a:t>
            </a:r>
            <a:r>
              <a:rPr lang="en-US" sz="2800" b="1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Languages in Danger</a:t>
            </a:r>
            <a:endParaRPr lang="ru-RU" sz="2800" b="1" dirty="0">
              <a:latin typeface="+mj-lt"/>
              <a:ea typeface="Gadugi" panose="020B0502040204020203" pitchFamily="34" charset="0"/>
              <a:cs typeface="Microsoft New Tai Lue" panose="020B0502040204020203" pitchFamily="34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0730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Цели системы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Разработать наглядное представление географического размещения некоторых малых языков РФ.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Реализовать удобный интерфейс программы.</a:t>
            </a:r>
          </a:p>
        </p:txBody>
      </p:sp>
    </p:spTree>
    <p:extLst>
      <p:ext uri="{BB962C8B-B14F-4D97-AF65-F5344CB8AC3E}">
        <p14:creationId xmlns:p14="http://schemas.microsoft.com/office/powerpoint/2010/main" val="1942469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Данные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Входные данные:</a:t>
            </a:r>
          </a:p>
          <a:p>
            <a:pPr marL="0" indent="0">
              <a:buNone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         — метаданные трех языковых корпусов</a:t>
            </a:r>
          </a:p>
          <a:p>
            <a:pPr marL="0" indent="0">
              <a:buNone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         — файл формата </a:t>
            </a:r>
            <a:r>
              <a:rPr lang="en-US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KML</a:t>
            </a: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с картой поселков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Результат: </a:t>
            </a:r>
          </a:p>
          <a:p>
            <a:pPr marL="0" indent="0">
              <a:buNone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         — карта, с отображенными ГО в виде точек и связями между ними</a:t>
            </a:r>
          </a:p>
        </p:txBody>
      </p:sp>
    </p:spTree>
    <p:extLst>
      <p:ext uri="{BB962C8B-B14F-4D97-AF65-F5344CB8AC3E}">
        <p14:creationId xmlns:p14="http://schemas.microsoft.com/office/powerpoint/2010/main" val="393277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727B28-265D-490E-965D-3DE61E2C7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Программная реализация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60F1BA1-6ADB-40F1-A511-3A1D9050D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7033" y="4293697"/>
            <a:ext cx="4352921" cy="121930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7E7C59-E0E9-4101-9416-3731798D7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16075"/>
            <a:ext cx="1823250" cy="2106047"/>
          </a:xfrm>
          <a:prstGeom prst="rect">
            <a:avLst/>
          </a:prstGeom>
        </p:spPr>
      </p:pic>
      <p:pic>
        <p:nvPicPr>
          <p:cNvPr id="9" name="Объект 8">
            <a:extLst>
              <a:ext uri="{FF2B5EF4-FFF2-40B4-BE49-F238E27FC236}">
                <a16:creationId xmlns:a16="http://schemas.microsoft.com/office/drawing/2014/main" id="{DCB1B38D-5E4D-4A34-BE95-70C0F70305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20" y="1852012"/>
            <a:ext cx="1823250" cy="1823250"/>
          </a:xfr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72FAF944-C7FC-4040-8ACF-94C345348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668" y="1778699"/>
            <a:ext cx="1965041" cy="196504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4DB135DC-2418-4D3C-BEB5-1ABA3221A8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2928" y="1852012"/>
            <a:ext cx="1294105" cy="1823250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44044657-9728-416C-BB27-14076AE18A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457" y="1852012"/>
            <a:ext cx="1887217" cy="1959187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2373ACF-47D6-4C62-AD0E-DBAB7C6710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31" y="4395322"/>
            <a:ext cx="4038826" cy="101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270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C88698B-A10C-4F07-B937-3FE63B86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Подходы к решению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E0934E0-89E0-4A17-A48E-020F3C4E9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54808"/>
            <a:ext cx="10515600" cy="4351338"/>
          </a:xfrm>
        </p:spPr>
        <p:txBody>
          <a:bodyPr/>
          <a:lstStyle/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Разбор файлов </a:t>
            </a:r>
            <a:r>
              <a:rPr lang="en-US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.</a:t>
            </a:r>
            <a:r>
              <a:rPr lang="en-US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exb</a:t>
            </a:r>
            <a:r>
              <a:rPr lang="en-US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</a:t>
            </a: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и </a:t>
            </a:r>
            <a:r>
              <a:rPr lang="en-US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.coma.</a:t>
            </a:r>
            <a:endParaRPr lang="ru-RU" dirty="0">
              <a:latin typeface="+mj-lt"/>
              <a:ea typeface="Gadugi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Формирование файла </a:t>
            </a:r>
            <a:r>
              <a:rPr lang="en-IE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KML</a:t>
            </a: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.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Поиск названия географического объекта по координатам с помощью </a:t>
            </a:r>
            <a:r>
              <a:rPr lang="ru-RU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Open</a:t>
            </a:r>
            <a:r>
              <a:rPr lang="en-US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Street</a:t>
            </a:r>
            <a:r>
              <a:rPr lang="ru-RU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Map</a:t>
            </a: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.</a:t>
            </a:r>
            <a:endParaRPr lang="en-US" dirty="0">
              <a:latin typeface="+mj-lt"/>
              <a:ea typeface="Gadugi" panose="020B0502040204020203" pitchFamily="34" charset="0"/>
              <a:cs typeface="Microsoft New Tai Lue" panose="020B0502040204020203" pitchFamily="34" charset="0"/>
            </a:endParaRP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Создание веб-страницы и подключение файла-</a:t>
            </a:r>
            <a:r>
              <a:rPr lang="en-US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kml</a:t>
            </a: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к ней.</a:t>
            </a:r>
            <a:r>
              <a:rPr lang="en-IE" dirty="0"/>
              <a:t> </a:t>
            </a:r>
            <a:endParaRPr lang="en-US" dirty="0">
              <a:latin typeface="+mj-lt"/>
              <a:ea typeface="Gadugi" panose="020B0502040204020203" pitchFamily="34" charset="0"/>
              <a:cs typeface="Microsoft New Tai Lue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77010E-4CBB-48C8-A30D-737FCECADA39}"/>
              </a:ext>
            </a:extLst>
          </p:cNvPr>
          <p:cNvSpPr txBox="1"/>
          <p:nvPr/>
        </p:nvSpPr>
        <p:spPr>
          <a:xfrm>
            <a:off x="6982691" y="5498260"/>
            <a:ext cx="55695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Парсинг</a:t>
            </a:r>
            <a:r>
              <a:rPr lang="ru-RU" sz="20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– это процесс сбора данных с последующей их обработкой и анализом.</a:t>
            </a:r>
          </a:p>
        </p:txBody>
      </p:sp>
    </p:spTree>
    <p:extLst>
      <p:ext uri="{BB962C8B-B14F-4D97-AF65-F5344CB8AC3E}">
        <p14:creationId xmlns:p14="http://schemas.microsoft.com/office/powerpoint/2010/main" val="3614856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592C96-5DA5-4161-9BC9-4BB2FD41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Результат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70AC88-EE2E-462F-84AB-A56ABFD24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Реализована карта с определёнными фильтрами:</a:t>
            </a:r>
          </a:p>
        </p:txBody>
      </p:sp>
    </p:spTree>
    <p:extLst>
      <p:ext uri="{BB962C8B-B14F-4D97-AF65-F5344CB8AC3E}">
        <p14:creationId xmlns:p14="http://schemas.microsoft.com/office/powerpoint/2010/main" val="1570749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D87906-1C84-448A-AC15-C86C83827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Перспективы дальнейшей разработки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DF5244-904B-433D-A839-918943EA9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Совершенствование веб-страницы.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Отображение путей только при нажатии на точку.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Автоматизирование отбора географических названий из всех имен собственных.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7206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76820F-C5AB-4BAA-AF85-0E812F76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D107A8-620A-4D54-A4E0-739016DF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algn="just"/>
            <a:r>
              <a:rPr lang="ru-RU" sz="2400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StackOverFlow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[Электронный ресурс] : </a:t>
            </a:r>
            <a:r>
              <a:rPr lang="ru-RU" sz="2400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многопредмет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. Форум — Форум по программированию — Режим доступа: </a:t>
            </a:r>
            <a:r>
              <a:rPr lang="ru-RU" sz="2400" u="sng" dirty="0">
                <a:latin typeface="+mj-lt"/>
                <a:hlinkClick r:id="rId2"/>
              </a:rPr>
              <a:t>https://stackoverflow.com/</a:t>
            </a:r>
            <a:endParaRPr lang="ru-RU" sz="2400" dirty="0">
              <a:latin typeface="+mj-lt"/>
            </a:endParaRPr>
          </a:p>
          <a:p>
            <a:pPr lvl="0"/>
            <a:r>
              <a:rPr lang="ru-RU" sz="2400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Сyberforum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[Электронный ресурс] : </a:t>
            </a:r>
            <a:r>
              <a:rPr lang="ru-RU" sz="2400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многопредмет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. форум –  Форум программистов и сисадминов — Режим доступа : </a:t>
            </a:r>
            <a:r>
              <a:rPr lang="ru-RU" sz="2400" u="sng" dirty="0">
                <a:latin typeface="+mj-lt"/>
                <a:hlinkClick r:id="rId3"/>
              </a:rPr>
              <a:t>http://www.cyberforum.ru/</a:t>
            </a:r>
            <a:endParaRPr lang="ru-RU" sz="2400" dirty="0">
              <a:latin typeface="+mj-lt"/>
            </a:endParaRPr>
          </a:p>
          <a:p>
            <a:pPr lvl="0"/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Язык разметки </a:t>
            </a:r>
            <a:r>
              <a:rPr lang="ru-RU" sz="2400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Keyhole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[Электронный ресурс] : официальная документация — Справочник по </a:t>
            </a:r>
            <a:r>
              <a:rPr lang="en-US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KML Reference 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— Режим доступа </a:t>
            </a:r>
            <a:r>
              <a:rPr lang="ru-RU" sz="2400" dirty="0"/>
              <a:t>: </a:t>
            </a:r>
            <a:r>
              <a:rPr lang="ru-RU" sz="2400" u="sng" dirty="0">
                <a:latin typeface="+mj-lt"/>
                <a:hlinkClick r:id="rId4"/>
              </a:rPr>
              <a:t>https://developers.google.com/kml?hl=ru/</a:t>
            </a:r>
            <a:endParaRPr lang="ru-RU" sz="2400" dirty="0">
              <a:latin typeface="+mj-lt"/>
            </a:endParaRPr>
          </a:p>
          <a:p>
            <a:r>
              <a:rPr lang="en-US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Leaflet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[Электронный ресурс] : официальная документация — </a:t>
            </a:r>
            <a:r>
              <a:rPr lang="en-US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Open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-</a:t>
            </a:r>
            <a:r>
              <a:rPr lang="en-US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source JavaScript library for mobile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-</a:t>
            </a:r>
            <a:r>
              <a:rPr lang="en-US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friendly interactive maps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—  Режим доступа: </a:t>
            </a:r>
            <a:r>
              <a:rPr lang="en-US" sz="2400" u="sng" dirty="0">
                <a:latin typeface="+mj-lt"/>
                <a:hlinkClick r:id="rId5"/>
              </a:rPr>
              <a:t>https</a:t>
            </a:r>
            <a:r>
              <a:rPr lang="ru-RU" sz="2400" u="sng" dirty="0">
                <a:latin typeface="+mj-lt"/>
                <a:hlinkClick r:id="rId5"/>
              </a:rPr>
              <a:t>://</a:t>
            </a:r>
            <a:r>
              <a:rPr lang="en-US" sz="2400" u="sng" dirty="0" err="1">
                <a:latin typeface="+mj-lt"/>
                <a:hlinkClick r:id="rId5"/>
              </a:rPr>
              <a:t>leafletjs</a:t>
            </a:r>
            <a:r>
              <a:rPr lang="ru-RU" sz="2400" u="sng" dirty="0">
                <a:latin typeface="+mj-lt"/>
                <a:hlinkClick r:id="rId5"/>
              </a:rPr>
              <a:t>.</a:t>
            </a:r>
            <a:r>
              <a:rPr lang="en-US" sz="2400" u="sng" dirty="0">
                <a:latin typeface="+mj-lt"/>
                <a:hlinkClick r:id="rId5"/>
              </a:rPr>
              <a:t>com</a:t>
            </a:r>
            <a:r>
              <a:rPr lang="ru-RU" sz="2400" u="sng" dirty="0">
                <a:latin typeface="+mj-lt"/>
                <a:hlinkClick r:id="rId5"/>
              </a:rPr>
              <a:t>/</a:t>
            </a:r>
            <a:r>
              <a:rPr lang="ru-RU" sz="2400" dirty="0">
                <a:latin typeface="+mj-lt"/>
              </a:rPr>
              <a:t> </a:t>
            </a:r>
          </a:p>
          <a:p>
            <a:pPr lvl="0"/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72704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76820F-C5AB-4BAA-AF85-0E812F76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Список литературы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D107A8-620A-4D54-A4E0-739016DF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Learn JavaScript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[Электронный ресурс] : </a:t>
            </a:r>
            <a:r>
              <a:rPr lang="en-US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c</a:t>
            </a:r>
            <a:r>
              <a:rPr lang="ru-RU" sz="2400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овременный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учебник </a:t>
            </a:r>
            <a:r>
              <a:rPr lang="en-US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JavaScript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— Режим доступа: </a:t>
            </a:r>
            <a:r>
              <a:rPr lang="en-US" sz="2400" u="sng" dirty="0">
                <a:latin typeface="+mj-lt"/>
                <a:hlinkClick r:id="rId2"/>
              </a:rPr>
              <a:t>https</a:t>
            </a:r>
            <a:r>
              <a:rPr lang="ru-RU" sz="2400" u="sng" dirty="0">
                <a:latin typeface="+mj-lt"/>
                <a:hlinkClick r:id="rId2"/>
              </a:rPr>
              <a:t>://</a:t>
            </a:r>
            <a:r>
              <a:rPr lang="en-US" sz="2400" u="sng" dirty="0">
                <a:latin typeface="+mj-lt"/>
                <a:hlinkClick r:id="rId2"/>
              </a:rPr>
              <a:t>learn</a:t>
            </a:r>
            <a:r>
              <a:rPr lang="ru-RU" sz="2400" u="sng" dirty="0">
                <a:latin typeface="+mj-lt"/>
                <a:hlinkClick r:id="rId2"/>
              </a:rPr>
              <a:t>.</a:t>
            </a:r>
            <a:r>
              <a:rPr lang="en-US" sz="2400" u="sng" dirty="0" err="1">
                <a:latin typeface="+mj-lt"/>
                <a:hlinkClick r:id="rId2"/>
              </a:rPr>
              <a:t>javascript</a:t>
            </a:r>
            <a:r>
              <a:rPr lang="ru-RU" sz="2400" u="sng" dirty="0">
                <a:latin typeface="+mj-lt"/>
                <a:hlinkClick r:id="rId2"/>
              </a:rPr>
              <a:t>.</a:t>
            </a:r>
            <a:r>
              <a:rPr lang="en-US" sz="2400" u="sng" dirty="0" err="1">
                <a:latin typeface="+mj-lt"/>
                <a:hlinkClick r:id="rId2"/>
              </a:rPr>
              <a:t>ru</a:t>
            </a:r>
            <a:r>
              <a:rPr lang="ru-RU" sz="2400" u="sng" dirty="0">
                <a:latin typeface="+mj-lt"/>
                <a:hlinkClick r:id="rId2"/>
              </a:rPr>
              <a:t>/</a:t>
            </a:r>
            <a:endParaRPr lang="ru-RU" sz="2400" dirty="0">
              <a:latin typeface="+mj-lt"/>
            </a:endParaRPr>
          </a:p>
          <a:p>
            <a:pPr lvl="0"/>
            <a:r>
              <a:rPr lang="en-US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GitHub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[Электронный ресурс] : ресурс для разработчиков — Режим доступа: </a:t>
            </a:r>
            <a:r>
              <a:rPr lang="ru-RU" sz="2400" u="sng" dirty="0">
                <a:latin typeface="+mj-lt"/>
                <a:hlinkClick r:id="rId3"/>
              </a:rPr>
              <a:t>https://github.com/Leaflet/Leaflet</a:t>
            </a:r>
            <a:endParaRPr lang="ru-RU" sz="2400" dirty="0">
              <a:latin typeface="+mj-lt"/>
            </a:endParaRPr>
          </a:p>
          <a:p>
            <a:r>
              <a:rPr lang="en-US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OpenStreetMap</a:t>
            </a:r>
            <a:r>
              <a:rPr lang="ru-RU" sz="24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[Электронный ресурс] : веб-картографический проект — Режим доступа: </a:t>
            </a:r>
            <a:r>
              <a:rPr lang="ru-RU" sz="2400" u="sng" dirty="0">
                <a:latin typeface="+mj-lt"/>
                <a:hlinkClick r:id="rId4"/>
              </a:rPr>
              <a:t>https://www.openstreetmap.org/#map=5/58.136/99.448</a:t>
            </a:r>
            <a:endParaRPr lang="ru-RU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9344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8F0BE-F66B-4B4A-8F2E-1E67805B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Область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3E969D-FEFC-408E-B84D-8AF827E1DA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Корпусная лингвистика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E6A8C847-BE29-499B-A71E-681503B4971C}"/>
              </a:ext>
            </a:extLst>
          </p:cNvPr>
          <p:cNvSpPr/>
          <p:nvPr/>
        </p:nvSpPr>
        <p:spPr>
          <a:xfrm>
            <a:off x="5014452" y="2388080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000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область языкознания, которая занимается созданием лингвистических корпусов и работает с ними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F20634B-BD8A-4EFD-97EE-D735C2EC8C1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300287"/>
            <a:ext cx="3450503" cy="13683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5503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C83AE9-C1E4-4EF7-9EB0-9A31DB14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Анализ предметной области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ED9A18-CF4F-4529-B8F4-8486E5289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Для решения данной задачи необходимо изучить: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корпуса текстов 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малые языки 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геоинформационные системы</a:t>
            </a:r>
            <a:endParaRPr lang="en-US" dirty="0">
              <a:latin typeface="+mj-lt"/>
              <a:ea typeface="Gadugi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90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Лингвистический корпус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Лингвистический корпус – это множество обработанных текстов одного языка, собранных и используемых в качестве базы для изучения этого языка.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44" t="26060" r="3114" b="19746"/>
          <a:stretch/>
        </p:blipFill>
        <p:spPr>
          <a:xfrm>
            <a:off x="659055" y="3024392"/>
            <a:ext cx="10873889" cy="3440864"/>
          </a:xfrm>
          <a:prstGeom prst="rect">
            <a:avLst/>
          </a:prstGeom>
        </p:spPr>
      </p:pic>
      <p:pic>
        <p:nvPicPr>
          <p:cNvPr id="1028" name="Picture 4" descr="Картинки по запросу нкр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3575" y="2800062"/>
            <a:ext cx="1769311" cy="13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04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Используемые малые языки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Малые языки – это языки, используемые малочисленными, компактно проживающими народами.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Языки</a:t>
            </a:r>
            <a:r>
              <a:rPr lang="en-US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:</a:t>
            </a: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</a:t>
            </a:r>
          </a:p>
          <a:p>
            <a:pPr marL="0" indent="0">
              <a:buNone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       — селькупский</a:t>
            </a:r>
            <a:b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</a:b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       — </a:t>
            </a:r>
            <a:r>
              <a:rPr lang="ru-RU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долганский</a:t>
            </a:r>
            <a:b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</a:b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       — </a:t>
            </a:r>
            <a:r>
              <a:rPr lang="ru-RU" dirty="0" err="1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камасинский</a:t>
            </a: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(мертвый язык</a:t>
            </a:r>
            <a:r>
              <a:rPr lang="en-US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)</a:t>
            </a:r>
            <a:endParaRPr lang="ru-RU" dirty="0">
              <a:latin typeface="+mj-lt"/>
              <a:ea typeface="Gadugi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2052" name="Picture 4" descr="Картинки по запросу селькупский язык карт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881" y="2303952"/>
            <a:ext cx="1723101" cy="191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49840" y="4106487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>
                <a:solidFill>
                  <a:srgbClr val="FF5050"/>
                </a:solidFill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селькупский</a:t>
            </a:r>
          </a:p>
        </p:txBody>
      </p:sp>
      <p:pic>
        <p:nvPicPr>
          <p:cNvPr id="2060" name="Picture 12" descr="https://upload.wikimedia.org/wikipedia/commons/thumb/9/96/%D0%9A%D1%80%D1%83%D0%BF%D0%BD%D0%B5%D0%B9%D1%88%D0%B8%D0%B5_%D0%BD%D0%B0%D1%86%D0%B8%D0%BE%D0%BD%D0%B0%D0%BB%D1%8C%D0%BD%D0%BE%D1%81%D1%82%D0%B8_%D0%BF%D0%BE_%D0%BC%D1%83%D0%BD%D0%B8%D1%86%D0%B8%D0%BF%D0%B0%D0%BB%D1%8C%D0%BD%D1%8B%D0%BC_%D0%BE%D0%B1%D1%80%D0%B0%D0%B7%D0%BE%D0%B2%D0%B0%D0%BD%D0%B8%D1%8F%D0%BC_%D0%A0%D0%BE%D1%81%D1%81%D0%B8%D0%B9%D1%81%D0%BA%D0%BE%D0%B9_%D0%A4%D0%B5%D0%B4%D0%B5%D1%80%D0%B0%D1%86%D0%B8%D0%B8_%D0%B2%D1%82%D0%BE%D1%80%D0%BE%D0%B3%D0%BE_%D0%BF%D0%BE%D1%80%D1%8F%D0%B4%D0%BA%D0%B0%2C_2010.png/1280px-thumbnail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00" t="19086" r="22563" b="56772"/>
          <a:stretch/>
        </p:blipFill>
        <p:spPr bwMode="auto">
          <a:xfrm>
            <a:off x="7730835" y="3658012"/>
            <a:ext cx="1945179" cy="138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00983" y="4063299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i="1" dirty="0">
                <a:latin typeface="+mj-lt"/>
              </a:rPr>
              <a:t>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12547" y="4957059"/>
            <a:ext cx="1313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i="1" dirty="0" err="1">
                <a:solidFill>
                  <a:srgbClr val="891111"/>
                </a:solidFill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долганский</a:t>
            </a:r>
            <a:endParaRPr lang="ru-RU" i="1" dirty="0">
              <a:solidFill>
                <a:srgbClr val="891111"/>
              </a:solidFill>
              <a:latin typeface="+mj-lt"/>
              <a:ea typeface="Gadugi" panose="020B0502040204020203" pitchFamily="34" charset="0"/>
              <a:cs typeface="Microsoft New Tai Lue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941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Лингвистическая география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Лингвистическая география – это раздел лингвистики, изучающий территориальное размещение языков.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Для уверенности в правильном отображении языков на карте.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2413" t="14849" r="38415" b="29769"/>
          <a:stretch/>
        </p:blipFill>
        <p:spPr>
          <a:xfrm>
            <a:off x="6338739" y="3467340"/>
            <a:ext cx="2751514" cy="284456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61980" t="22497" r="1516" b="19419"/>
          <a:stretch/>
        </p:blipFill>
        <p:spPr>
          <a:xfrm>
            <a:off x="9090253" y="3233652"/>
            <a:ext cx="2872154" cy="334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27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672E03-CEDA-4ABC-A5E7-A71007055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7BDFB64-623B-42E9-B6DD-5F247709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Создать программу, показывающую на карте России места, связанные с малыми языками Российской Федерации.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С помощью программы осуществить поиск различных географических объектов, связанных с языками и между собой, путем выставления фильтров.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 Программа основывается на материалах лингвистических корпусов текстов, написанных на малых языках.</a:t>
            </a:r>
          </a:p>
        </p:txBody>
      </p:sp>
    </p:spTree>
    <p:extLst>
      <p:ext uri="{BB962C8B-B14F-4D97-AF65-F5344CB8AC3E}">
        <p14:creationId xmlns:p14="http://schemas.microsoft.com/office/powerpoint/2010/main" val="3102613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2232E9-A485-4409-BF15-CE2516AAC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A169BB-A3D2-466C-8B66-795AEF6DE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8684" y="1795480"/>
            <a:ext cx="10515600" cy="435133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Использование популярных геоинформационных систем, которые встречаются в разных сферах жизни</a:t>
            </a:r>
          </a:p>
          <a:p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Проект предназначен для лингвистов, исследующих малые языки России, и для более широкого круга пользователей, интересующихся малыми языками, историей и географией региона.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86ED27-2F9A-4B39-A6FD-EDDF82D99C3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267" y="2831533"/>
            <a:ext cx="4757895" cy="428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33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3068A5-09A4-48A6-9818-B124D71F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Обзор аналогов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DDFA30-3613-42B0-A422-E665546EF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92" y="1290578"/>
            <a:ext cx="10515600" cy="5270120"/>
          </a:xfrm>
        </p:spPr>
        <p:txBody>
          <a:bodyPr numCol="2">
            <a:normAutofit/>
          </a:bodyPr>
          <a:lstStyle/>
          <a:p>
            <a:pPr>
              <a:buFont typeface="Calibri Light" panose="020F0302020204030204" pitchFamily="34" charset="0"/>
              <a:buChar char="⁺"/>
            </a:pPr>
            <a:endParaRPr lang="ru-RU" dirty="0">
              <a:latin typeface="+mj-lt"/>
              <a:ea typeface="Gadugi" panose="020B0502040204020203" pitchFamily="34" charset="0"/>
              <a:cs typeface="Microsoft New Tai Lue" panose="020B0502040204020203" pitchFamily="34" charset="0"/>
            </a:endParaRPr>
          </a:p>
          <a:p>
            <a:pPr>
              <a:buFont typeface="Calibri Light" panose="020F0302020204030204" pitchFamily="34" charset="0"/>
              <a:buChar char="⁺"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Есть фильтрация, выбор области по карте</a:t>
            </a:r>
          </a:p>
          <a:p>
            <a:pPr>
              <a:buFont typeface="Calibri Light" panose="020F0302020204030204" pitchFamily="34" charset="0"/>
              <a:buChar char="⁺"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Визуализация в виде точек</a:t>
            </a:r>
          </a:p>
          <a:p>
            <a:pPr>
              <a:buFont typeface="Calibri Light" panose="020F0302020204030204" pitchFamily="34" charset="0"/>
              <a:buChar char="⁺"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При наведении отображается информация о точке</a:t>
            </a:r>
          </a:p>
          <a:p>
            <a:pPr>
              <a:buFont typeface="Calibri Light" panose="020F0302020204030204" pitchFamily="34" charset="0"/>
              <a:buChar char="⁺"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Построение диаграммы</a:t>
            </a:r>
          </a:p>
          <a:p>
            <a:pPr>
              <a:buFont typeface="Calibri Light" panose="020F0302020204030204" pitchFamily="34" charset="0"/>
              <a:buChar char="⁻"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Нет отображения связей между точками</a:t>
            </a:r>
          </a:p>
          <a:p>
            <a:pPr>
              <a:buFont typeface="Calibri Light" panose="020F0302020204030204" pitchFamily="34" charset="0"/>
              <a:buChar char="⁻"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Построение не на основе</a:t>
            </a:r>
          </a:p>
          <a:p>
            <a:pPr marL="0" indent="0">
              <a:buNone/>
            </a:pPr>
            <a:r>
              <a:rPr lang="ru-RU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лингвистических корпусов</a:t>
            </a:r>
          </a:p>
          <a:p>
            <a:pPr>
              <a:buFont typeface="Calibri Light" panose="020F0302020204030204" pitchFamily="34" charset="0"/>
              <a:buChar char="⁺"/>
            </a:pPr>
            <a:endParaRPr lang="ru-RU" dirty="0">
              <a:latin typeface="+mj-lt"/>
              <a:ea typeface="Gadugi" panose="020B0502040204020203" pitchFamily="34" charset="0"/>
              <a:cs typeface="Microsoft New Tai Lue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09" y="2225734"/>
            <a:ext cx="5101491" cy="32644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290578"/>
            <a:ext cx="18529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+mj-lt"/>
                <a:ea typeface="Gadugi" panose="020B0502040204020203" pitchFamily="34" charset="0"/>
                <a:cs typeface="Microsoft New Tai Lue" panose="020B0502040204020203" pitchFamily="34" charset="0"/>
              </a:rPr>
              <a:t>Power View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269145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1612</TotalTime>
  <Words>630</Words>
  <Application>Microsoft Office PowerPoint</Application>
  <PresentationFormat>Широкоэкранный</PresentationFormat>
  <Paragraphs>80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Тема Office</vt:lpstr>
      <vt:lpstr>Визуализация географических объектов на материале лингвистических корпусов (по текстам и метаданным)</vt:lpstr>
      <vt:lpstr>Область проекта</vt:lpstr>
      <vt:lpstr>Анализ предметной области</vt:lpstr>
      <vt:lpstr>Лингвистический корпус</vt:lpstr>
      <vt:lpstr>Используемые малые языки</vt:lpstr>
      <vt:lpstr>Лингвистическая география</vt:lpstr>
      <vt:lpstr>Постановка задачи</vt:lpstr>
      <vt:lpstr>Актуальность</vt:lpstr>
      <vt:lpstr>Обзор аналогов</vt:lpstr>
      <vt:lpstr>Обзор аналогов</vt:lpstr>
      <vt:lpstr>Цели системы</vt:lpstr>
      <vt:lpstr>Данные</vt:lpstr>
      <vt:lpstr>Программная реализация</vt:lpstr>
      <vt:lpstr>Подходы к решению</vt:lpstr>
      <vt:lpstr>Результат</vt:lpstr>
      <vt:lpstr>Перспективы дальнейшей разработки</vt:lpstr>
      <vt:lpstr>Список литературы</vt:lpstr>
      <vt:lpstr>Список литературы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Визуализация географических объектов на материале лингвистических корпусов (по текстам и метаданным)</dc:title>
  <dc:creator>Vera</dc:creator>
  <cp:lastModifiedBy>Вера Леоненкова</cp:lastModifiedBy>
  <cp:revision>64</cp:revision>
  <dcterms:created xsi:type="dcterms:W3CDTF">2020-01-18T20:43:41Z</dcterms:created>
  <dcterms:modified xsi:type="dcterms:W3CDTF">2020-06-02T12:54:28Z</dcterms:modified>
</cp:coreProperties>
</file>